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86" r:id="rId3"/>
    <p:sldId id="376" r:id="rId4"/>
    <p:sldId id="422" r:id="rId5"/>
    <p:sldId id="423" r:id="rId6"/>
    <p:sldId id="469" r:id="rId7"/>
    <p:sldId id="360" r:id="rId8"/>
    <p:sldId id="470" r:id="rId9"/>
    <p:sldId id="361" r:id="rId10"/>
    <p:sldId id="362" r:id="rId11"/>
    <p:sldId id="363" r:id="rId12"/>
    <p:sldId id="364" r:id="rId13"/>
    <p:sldId id="365" r:id="rId14"/>
    <p:sldId id="366" r:id="rId15"/>
    <p:sldId id="374" r:id="rId16"/>
    <p:sldId id="368" r:id="rId17"/>
    <p:sldId id="369" r:id="rId18"/>
    <p:sldId id="427" r:id="rId19"/>
    <p:sldId id="431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487" r:id="rId28"/>
    <p:sldId id="388" r:id="rId29"/>
    <p:sldId id="389" r:id="rId30"/>
    <p:sldId id="394" r:id="rId31"/>
    <p:sldId id="390" r:id="rId32"/>
    <p:sldId id="395" r:id="rId33"/>
    <p:sldId id="43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7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9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6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2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5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38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3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3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2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12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3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2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6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2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2729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2 – Exploratory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8593" y="4208730"/>
            <a:ext cx="922545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2: Exploratory Data Analysis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F6921A4-BE9A-DC4A-BD5B-58A6AE99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Fuel Economy Data Set (ggplot2::mpg)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2582334"/>
          <a:ext cx="7975602" cy="33178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3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9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drv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 = front-wheel drive, r = rear wheel drive, 4 = 4wd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cty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city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displ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engine displacement, 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hwy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highway miles per gallon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 of manufacture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fuel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 err="1"/>
                        <a:t>cyl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cylinders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“type” of 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411">
                <a:tc>
                  <a:txBody>
                    <a:bodyPr/>
                    <a:lstStyle/>
                    <a:p>
                      <a:r>
                        <a:rPr lang="en-US" b="1" dirty="0"/>
                        <a:t>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of transmission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81201" y="1304933"/>
            <a:ext cx="82295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This dataset contains a subset of the fuel economy data that the EPA makes available on http://</a:t>
            </a:r>
            <a:r>
              <a:rPr lang="en-US" dirty="0" err="1">
                <a:solidFill>
                  <a:srgbClr val="0000FF"/>
                </a:solidFill>
              </a:rPr>
              <a:t>fueleconomy.gov</a:t>
            </a:r>
            <a:r>
              <a:rPr lang="en-US" dirty="0">
                <a:solidFill>
                  <a:srgbClr val="0000FF"/>
                </a:solidFill>
              </a:rPr>
              <a:t>. It contains only models which had a new release every year between 1999 and 2008 - this was used as a proxy for the popularity of the car.</a:t>
            </a:r>
          </a:p>
        </p:txBody>
      </p:sp>
    </p:spTree>
    <p:extLst>
      <p:ext uri="{BB962C8B-B14F-4D97-AF65-F5344CB8AC3E}">
        <p14:creationId xmlns:p14="http://schemas.microsoft.com/office/powerpoint/2010/main" val="238575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 first graph to help answer the following question: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Do cars with big engines use more fuel than cars with small engines</a:t>
            </a:r>
          </a:p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</a:t>
            </a:r>
            <a:r>
              <a:rPr lang="en-US" dirty="0"/>
              <a:t>look like?</a:t>
            </a:r>
          </a:p>
          <a:p>
            <a:pPr lvl="1"/>
            <a:r>
              <a:rPr lang="en-US" dirty="0"/>
              <a:t>Positive or negative?</a:t>
            </a:r>
          </a:p>
          <a:p>
            <a:pPr lvl="1"/>
            <a:r>
              <a:rPr lang="en-US" dirty="0"/>
              <a:t>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131733"/>
            <a:ext cx="8229600" cy="16726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Among the variables are:</a:t>
            </a:r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displ</a:t>
            </a:r>
            <a:r>
              <a:rPr lang="en-US" dirty="0"/>
              <a:t>, a car’s engine size in </a:t>
            </a:r>
            <a:r>
              <a:rPr lang="en-US" dirty="0" err="1"/>
              <a:t>litres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00FF"/>
                </a:solidFill>
              </a:rPr>
              <a:t>hwy</a:t>
            </a:r>
            <a:r>
              <a:rPr lang="en-US" dirty="0"/>
              <a:t>, a car’s fuel efficiency on the highway in miles per gallon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9" b="34343"/>
          <a:stretch/>
        </p:blipFill>
        <p:spPr>
          <a:xfrm>
            <a:off x="1862666" y="1693334"/>
            <a:ext cx="8153400" cy="193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51868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28001" y="1845733"/>
            <a:ext cx="778933" cy="20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63121"/>
            <a:ext cx="7962404" cy="5070341"/>
          </a:xfrm>
          <a:prstGeom prst="rect">
            <a:avLst/>
          </a:prstGeom>
        </p:spPr>
      </p:pic>
      <p:pic>
        <p:nvPicPr>
          <p:cNvPr id="7" name="Picture 6" descr="Screenshot 2017-02-27 21.5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7" y="1417639"/>
            <a:ext cx="5947339" cy="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4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plot shows a negative relationship between engine size (</a:t>
            </a:r>
            <a:r>
              <a:rPr lang="en-US" dirty="0" err="1"/>
              <a:t>displ</a:t>
            </a:r>
            <a:r>
              <a:rPr lang="en-US" dirty="0"/>
              <a:t>) and fuel efficiency (</a:t>
            </a:r>
            <a:r>
              <a:rPr lang="en-US" dirty="0" err="1"/>
              <a:t>hwy</a:t>
            </a:r>
            <a:r>
              <a:rPr lang="en-US" dirty="0"/>
              <a:t>)</a:t>
            </a:r>
          </a:p>
          <a:p>
            <a:r>
              <a:rPr lang="en-US" dirty="0"/>
              <a:t>Cars with big engines use more fuel</a:t>
            </a:r>
          </a:p>
          <a:p>
            <a:r>
              <a:rPr lang="en-US" dirty="0"/>
              <a:t>Does this confirm or refute your hypothesis about fuel efficiency and engine size?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4133"/>
            <a:ext cx="5486400" cy="45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6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the relationship between </a:t>
            </a:r>
            <a:r>
              <a:rPr lang="en-US" dirty="0">
                <a:solidFill>
                  <a:srgbClr val="0000FF"/>
                </a:solidFill>
              </a:rPr>
              <a:t>engine size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fuel efficiency (city mpg) </a:t>
            </a:r>
            <a:r>
              <a:rPr lang="en-US" dirty="0"/>
              <a:t>look like?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(2) Aesthetic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3471333"/>
            <a:ext cx="8229600" cy="2844800"/>
          </a:xfrm>
        </p:spPr>
        <p:txBody>
          <a:bodyPr>
            <a:normAutofit fontScale="92500"/>
          </a:bodyPr>
          <a:lstStyle/>
          <a:p>
            <a:r>
              <a:rPr lang="en-US" dirty="0"/>
              <a:t>A third variable can be added to a 2-D plot by mapping it to an aesthetic.</a:t>
            </a:r>
          </a:p>
          <a:p>
            <a:r>
              <a:rPr lang="en-US" dirty="0"/>
              <a:t>An aesthetic is a visual property of the plot’s objects.</a:t>
            </a:r>
          </a:p>
          <a:p>
            <a:r>
              <a:rPr lang="en-US" dirty="0"/>
              <a:t>An </a:t>
            </a:r>
            <a:r>
              <a:rPr lang="en-US" dirty="0" err="1"/>
              <a:t>aesthetic’s</a:t>
            </a:r>
            <a:r>
              <a:rPr lang="en-US" dirty="0"/>
              <a:t> </a:t>
            </a:r>
            <a:r>
              <a:rPr lang="en-US" i="1" dirty="0"/>
              <a:t>level</a:t>
            </a:r>
            <a:r>
              <a:rPr lang="en-US" dirty="0"/>
              <a:t> could be </a:t>
            </a:r>
            <a:r>
              <a:rPr lang="en-US" dirty="0" err="1"/>
              <a:t>colour</a:t>
            </a:r>
            <a:r>
              <a:rPr lang="en-US" dirty="0"/>
              <a:t>, size or shape.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Screenshot 2017-02-27 22.1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90783"/>
            <a:ext cx="8225822" cy="1045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0667" y="1379698"/>
            <a:ext cx="760306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“The greatest value of a picture is when it forces us to notice what we never expected to see”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3" y="1233710"/>
            <a:ext cx="8839200" cy="5232400"/>
          </a:xfrm>
          <a:prstGeom prst="rect">
            <a:avLst/>
          </a:prstGeom>
        </p:spPr>
      </p:pic>
      <p:pic>
        <p:nvPicPr>
          <p:cNvPr id="7" name="Picture 6" descr="Screenshot 2017-02-27 22.2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6" y="75588"/>
            <a:ext cx="7989086" cy="1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B7533-43D6-BE4F-93A5-E6B4363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22CC-FDB8-5940-94DE-FE17DB8E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29" y="761452"/>
            <a:ext cx="9827619" cy="5704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1CC61-0500-9840-A6B4-B425FC155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28" y="0"/>
            <a:ext cx="9318953" cy="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Generate the following graph from aimsir17 (January)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75" y="1575914"/>
            <a:ext cx="10783425" cy="48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12364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Advanced Functionals and Modelling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(3) Common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146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can be “extremely picky, and a misplaced character can make all the difference”</a:t>
            </a:r>
          </a:p>
          <a:p>
            <a:r>
              <a:rPr lang="en-US" dirty="0"/>
              <a:t>Make sure every ( is matched with a )</a:t>
            </a:r>
          </a:p>
          <a:p>
            <a:r>
              <a:rPr lang="en-US" dirty="0"/>
              <a:t>For </a:t>
            </a:r>
            <a:r>
              <a:rPr lang="en-US" dirty="0" err="1"/>
              <a:t>ggplot</a:t>
            </a:r>
            <a:r>
              <a:rPr lang="en-US" dirty="0"/>
              <a:t> calls, the + must come at the end of the line, not at the start (see below)</a:t>
            </a:r>
          </a:p>
          <a:p>
            <a:r>
              <a:rPr lang="en-US" dirty="0"/>
              <a:t>You can get help about any function by running ?</a:t>
            </a:r>
            <a:r>
              <a:rPr lang="en-US" dirty="0" err="1"/>
              <a:t>function_name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shot 2017-06-21 08.2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07468"/>
            <a:ext cx="9144000" cy="14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(4) Facets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add categorical variables is to split a plot into facets, subplots that display one subset of the data.</a:t>
            </a:r>
          </a:p>
          <a:p>
            <a:r>
              <a:rPr lang="en-US" dirty="0"/>
              <a:t>To facet your plot by a single variable, use </a:t>
            </a:r>
            <a:r>
              <a:rPr lang="en-US" dirty="0" err="1"/>
              <a:t>facet_wrap</a:t>
            </a:r>
            <a:r>
              <a:rPr lang="en-US" dirty="0"/>
              <a:t>(), with ~ followed by the variable name</a:t>
            </a:r>
          </a:p>
          <a:p>
            <a:r>
              <a:rPr lang="en-US" dirty="0"/>
              <a:t>To facet on the combination of two variables, used </a:t>
            </a:r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1159348"/>
            <a:ext cx="8483599" cy="5306762"/>
          </a:xfrm>
          <a:prstGeom prst="rect">
            <a:avLst/>
          </a:prstGeom>
        </p:spPr>
      </p:pic>
      <p:pic>
        <p:nvPicPr>
          <p:cNvPr id="7" name="Picture 6" descr="Screenshot 2017-02-27 22.4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7433"/>
            <a:ext cx="8243888" cy="7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14" y="1032934"/>
            <a:ext cx="8631550" cy="5399310"/>
          </a:xfrm>
          <a:prstGeom prst="rect">
            <a:avLst/>
          </a:prstGeom>
        </p:spPr>
      </p:pic>
      <p:pic>
        <p:nvPicPr>
          <p:cNvPr id="5" name="Picture 4" descr="Screenshot 2017-02-27 22.4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-11551"/>
            <a:ext cx="70615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59" y="1525810"/>
            <a:ext cx="6859341" cy="4940300"/>
          </a:xfrm>
          <a:prstGeom prst="rect">
            <a:avLst/>
          </a:prstGeom>
        </p:spPr>
      </p:pic>
      <p:pic>
        <p:nvPicPr>
          <p:cNvPr id="5" name="Picture 4" descr="Screenshot 2017-06-21 08.36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5742"/>
            <a:ext cx="852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33" y="1610446"/>
            <a:ext cx="6587067" cy="4855665"/>
          </a:xfrm>
          <a:prstGeom prst="rect">
            <a:avLst/>
          </a:prstGeom>
        </p:spPr>
      </p:pic>
      <p:pic>
        <p:nvPicPr>
          <p:cNvPr id="5" name="Picture 4" descr="Screenshot 2017-06-21 08.4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44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70" y="1350069"/>
            <a:ext cx="7150100" cy="5048312"/>
          </a:xfrm>
          <a:prstGeom prst="rect">
            <a:avLst/>
          </a:prstGeom>
        </p:spPr>
      </p:pic>
      <p:pic>
        <p:nvPicPr>
          <p:cNvPr id="4" name="Picture 3" descr="Screenshot 2017-06-21 08.5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46569"/>
            <a:ext cx="843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-58735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31" y="938049"/>
            <a:ext cx="10972800" cy="45259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facet_wrap</a:t>
            </a:r>
            <a:r>
              <a:rPr lang="en-US" dirty="0"/>
              <a:t> to generate this for every weather station as a separate plot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41D6-3AB8-1B4D-B7DF-9C85B907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52" y="2232964"/>
            <a:ext cx="8776138" cy="39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(5) Geometric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of these plots contain the same x and y variable, and describe the same data</a:t>
            </a:r>
          </a:p>
          <a:p>
            <a:r>
              <a:rPr lang="en-US" dirty="0"/>
              <a:t>The plots are not identical, they use a different visual object to represent the data</a:t>
            </a:r>
          </a:p>
          <a:p>
            <a:r>
              <a:rPr lang="en-US" dirty="0"/>
              <a:t>In ggplot2 syntax, we say the use different </a:t>
            </a:r>
            <a:r>
              <a:rPr lang="en-US" b="1" i="1" dirty="0" err="1">
                <a:solidFill>
                  <a:srgbClr val="0000FF"/>
                </a:solidFill>
              </a:rPr>
              <a:t>geoms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64" y="1044610"/>
            <a:ext cx="3000619" cy="2742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22" y="3694111"/>
            <a:ext cx="3032568" cy="27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geom</a:t>
            </a:r>
            <a:r>
              <a:rPr lang="en-US" dirty="0"/>
              <a:t> is a geometrical object that a plot uses to represent data</a:t>
            </a:r>
          </a:p>
          <a:p>
            <a:r>
              <a:rPr lang="en-US" dirty="0"/>
              <a:t>Bar charts use </a:t>
            </a:r>
            <a:r>
              <a:rPr lang="en-US" dirty="0">
                <a:solidFill>
                  <a:srgbClr val="0000FF"/>
                </a:solidFill>
              </a:rPr>
              <a:t>bar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line charts use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err="1">
                <a:solidFill>
                  <a:srgbClr val="0000FF"/>
                </a:solidFill>
              </a:rPr>
              <a:t>geoms</a:t>
            </a:r>
            <a:r>
              <a:rPr lang="en-US" dirty="0"/>
              <a:t>, and scatter plots use the </a:t>
            </a:r>
            <a:r>
              <a:rPr lang="en-US" dirty="0">
                <a:solidFill>
                  <a:srgbClr val="0000FF"/>
                </a:solidFill>
              </a:rPr>
              <a:t>point geom</a:t>
            </a:r>
            <a:r>
              <a:rPr lang="en-US" dirty="0"/>
              <a:t>.</a:t>
            </a:r>
          </a:p>
          <a:p>
            <a:r>
              <a:rPr lang="en-US" dirty="0"/>
              <a:t>To change the </a:t>
            </a:r>
            <a:r>
              <a:rPr lang="en-US" dirty="0" err="1"/>
              <a:t>geom</a:t>
            </a:r>
            <a:r>
              <a:rPr lang="en-US" dirty="0"/>
              <a:t> in your plot, simply change the </a:t>
            </a:r>
            <a:r>
              <a:rPr lang="en-US" dirty="0" err="1"/>
              <a:t>geom</a:t>
            </a:r>
            <a:r>
              <a:rPr lang="en-US" dirty="0"/>
              <a:t> function that is added to the </a:t>
            </a:r>
            <a:r>
              <a:rPr lang="en-US" dirty="0" err="1"/>
              <a:t>ggplot</a:t>
            </a:r>
            <a:r>
              <a:rPr lang="en-US" dirty="0"/>
              <a:t>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Data Frames/Tibbles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3208638" cy="4525963"/>
          </a:xfrm>
        </p:spPr>
        <p:txBody>
          <a:bodyPr>
            <a:normAutofit/>
          </a:bodyPr>
          <a:lstStyle/>
          <a:p>
            <a:r>
              <a:rPr lang="en-US" dirty="0"/>
              <a:t>The most common way of storing data in R</a:t>
            </a:r>
          </a:p>
          <a:p>
            <a:r>
              <a:rPr lang="en-US" dirty="0"/>
              <a:t>A two-dimensional structure, with rows (observations) and columns (variables)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22B0D4-2143-284D-9BE0-3E63182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62" y="1901728"/>
            <a:ext cx="7606318" cy="39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plot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8556" y="1485206"/>
          <a:ext cx="836224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geom_smooth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Fits a smoother to data and displays</a:t>
                      </a:r>
                      <a:r>
                        <a:rPr lang="en-US" sz="1600" baseline="0" dirty="0"/>
                        <a:t> the smooth and its standard error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geom_boxplot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Produces a box-and-whisker plot to </a:t>
                      </a:r>
                      <a:r>
                        <a:rPr lang="en-US" sz="1600" dirty="0" err="1"/>
                        <a:t>summarise</a:t>
                      </a:r>
                      <a:r>
                        <a:rPr lang="en-US" sz="1600" dirty="0"/>
                        <a:t> the distribution of a set of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geom_histogram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geom_freqpoly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geom_bar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Shows the distribution of categorical</a:t>
                      </a:r>
                      <a:r>
                        <a:rPr lang="en-US" sz="1600" baseline="0" dirty="0"/>
                        <a:t> variables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geom_path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geom_line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lines between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geom_area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an area plot,</a:t>
                      </a:r>
                      <a:r>
                        <a:rPr lang="en-US" sz="1600" baseline="0" dirty="0"/>
                        <a:t> which is a line plot filled to the y-axis. Multiple groups will be stacked upon each other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geom_rect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geom_tile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geom_raster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 rectangles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geom_polygon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Draws polygons, which</a:t>
                      </a:r>
                      <a:r>
                        <a:rPr lang="en-US" sz="1600" baseline="0" dirty="0"/>
                        <a:t> are filled paths.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4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using different </a:t>
            </a:r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63" y="2140113"/>
            <a:ext cx="3720421" cy="340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67" y="2328661"/>
            <a:ext cx="3514150" cy="3212203"/>
          </a:xfrm>
          <a:prstGeom prst="rect">
            <a:avLst/>
          </a:prstGeom>
        </p:spPr>
      </p:pic>
      <p:pic>
        <p:nvPicPr>
          <p:cNvPr id="8" name="Picture 7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8"/>
          <a:stretch/>
        </p:blipFill>
        <p:spPr>
          <a:xfrm>
            <a:off x="1714500" y="1155864"/>
            <a:ext cx="7327900" cy="933450"/>
          </a:xfrm>
          <a:prstGeom prst="rect">
            <a:avLst/>
          </a:prstGeom>
        </p:spPr>
      </p:pic>
      <p:pic>
        <p:nvPicPr>
          <p:cNvPr id="9" name="Picture 8" descr="Screenshot 2017-06-21 11.27.3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9"/>
          <a:stretch/>
        </p:blipFill>
        <p:spPr>
          <a:xfrm>
            <a:off x="3259172" y="5420638"/>
            <a:ext cx="7327900" cy="10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Challenge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both these onto a single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859B4-9B24-7442-BFE7-7B51A244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94" y="2644609"/>
            <a:ext cx="3720421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B4867-C8D1-224A-817C-F8490C2A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98" y="2833157"/>
            <a:ext cx="3514150" cy="3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4C8635-AF09-544C-A03D-824FA96C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9350-D50D-C141-8647-594BB771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8463"/>
            <a:ext cx="10972800" cy="55442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Generate the following graph from aimsir17. Focus on </a:t>
            </a:r>
            <a:r>
              <a:rPr lang="en-US" dirty="0" err="1"/>
              <a:t>Athenry</a:t>
            </a:r>
            <a:r>
              <a:rPr lang="en-US" dirty="0"/>
              <a:t> and Dublin Airport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8E1AA-1FF2-A24A-A994-D5D5007B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8C81C-0E4D-B94D-B77A-A7ED00F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28" y="1625679"/>
            <a:ext cx="10465744" cy="46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9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</a:t>
            </a:r>
            <a:r>
              <a:rPr lang="en-US" dirty="0"/>
              <a:t> abbreviations (variable types)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600188"/>
              </p:ext>
            </p:extLst>
          </p:nvPr>
        </p:nvGraphicFramePr>
        <p:xfrm>
          <a:off x="2777067" y="1671638"/>
          <a:ext cx="667173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int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dbl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doubles (real numbers)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chr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character vectors (strings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dttm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date-times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lgl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/>
                        <a:t>fctr</a:t>
                      </a:r>
                      <a:r>
                        <a:rPr lang="en-US" sz="2400" i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factor (categorical</a:t>
                      </a:r>
                      <a:r>
                        <a:rPr lang="en-US" sz="2400" baseline="0" dirty="0"/>
                        <a:t> variables with fixed possible values)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1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FBA7-E798-F541-91C1-3860A5F2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B9A5-9667-4147-A06B-FA910364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some of the following </a:t>
            </a:r>
            <a:r>
              <a:rPr lang="en-US" dirty="0" err="1"/>
              <a:t>tibbles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 mpg (ggplot2)</a:t>
            </a:r>
          </a:p>
          <a:p>
            <a:pPr lvl="1"/>
            <a:r>
              <a:rPr lang="en-US" dirty="0"/>
              <a:t>flights (nycflights13)</a:t>
            </a:r>
          </a:p>
          <a:p>
            <a:pPr lvl="1"/>
            <a:r>
              <a:rPr lang="en-US" dirty="0"/>
              <a:t>observations (aimsir17)</a:t>
            </a:r>
          </a:p>
          <a:p>
            <a:pPr lvl="1"/>
            <a:r>
              <a:rPr lang="en-US" dirty="0"/>
              <a:t>eirgrid17 (aimsir17)</a:t>
            </a:r>
          </a:p>
          <a:p>
            <a:pPr lvl="1"/>
            <a:r>
              <a:rPr lang="en-US" dirty="0"/>
              <a:t>stations (aimsir17)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F14A5-2F03-CA48-968A-BC05D9BD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98FB-B4F2-304B-A562-B7A2864D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err="1"/>
              <a:t>Aanalysis</a:t>
            </a:r>
            <a:r>
              <a:rPr lang="en-US" dirty="0"/>
              <a:t>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BA01E-8324-154A-9867-E13B542A9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understanding of your data</a:t>
            </a:r>
          </a:p>
          <a:p>
            <a:r>
              <a:rPr lang="en-US" dirty="0"/>
              <a:t>Use questions as tools to guide your investigation</a:t>
            </a:r>
          </a:p>
          <a:p>
            <a:r>
              <a:rPr lang="en-US" dirty="0"/>
              <a:t>A creative process “the key to asking quality questions is to generate a large quantity of questions”</a:t>
            </a:r>
          </a:p>
          <a:p>
            <a:r>
              <a:rPr lang="en-US" dirty="0"/>
              <a:t>Useful to explore variation in variables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55126-E691-9442-B780-E6D05B0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4964"/>
            <a:ext cx="10972800" cy="1143000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405376"/>
            <a:ext cx="10878207" cy="16247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00FF"/>
                </a:solidFill>
              </a:rPr>
              <a:t>“Data exploration is the art of looking at your data, rapidly generating hypotheses, quickly testing them, then repeating again and again and again.” (Wickham and </a:t>
            </a:r>
            <a:r>
              <a:rPr lang="en-US" dirty="0" err="1">
                <a:solidFill>
                  <a:srgbClr val="0000FF"/>
                </a:solidFill>
              </a:rPr>
              <a:t>Grolemund</a:t>
            </a:r>
            <a:r>
              <a:rPr lang="en-US" dirty="0">
                <a:solidFill>
                  <a:srgbClr val="0000FF"/>
                </a:solidFill>
              </a:rPr>
              <a:t> 2017).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ata-science-expl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09" y="3224924"/>
            <a:ext cx="9030751" cy="3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334-0E99-D346-B7E6-0ADDC57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133713"/>
            <a:ext cx="113721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Defining Important Terms (Wickham and </a:t>
            </a:r>
            <a:r>
              <a:rPr lang="en-US" dirty="0" err="1"/>
              <a:t>Grolemund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C6625-5918-FA48-95B0-1DAED0CF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19E734-4AAD-D64A-B083-E70C022B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876974"/>
              </p:ext>
            </p:extLst>
          </p:nvPr>
        </p:nvGraphicFramePr>
        <p:xfrm>
          <a:off x="1473199" y="1276713"/>
          <a:ext cx="8846207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510">
                  <a:extLst>
                    <a:ext uri="{9D8B030D-6E8A-4147-A177-3AD203B41FA5}">
                      <a16:colId xmlns:a16="http://schemas.microsoft.com/office/drawing/2014/main" val="4220679886"/>
                    </a:ext>
                  </a:extLst>
                </a:gridCol>
                <a:gridCol w="6939697">
                  <a:extLst>
                    <a:ext uri="{9D8B030D-6E8A-4147-A177-3AD203B41FA5}">
                      <a16:colId xmlns:a16="http://schemas.microsoft.com/office/drawing/2014/main" val="1601892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1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quantity, quality or property that you can measure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state of a variable when you measure it. The value of a variable may change from measurement to measurement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Observation (or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measurements made under similar conditions (you usually make all of the measurements in an observation at the same time and on the same object).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An observation will contain several values, each associated with a different variable.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Tabular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set of values, each associated with a variable and an observation. Tabular data is tidy if each value is placed in its own “cell”, each variable in its own column, and each observation in its own row.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All the data in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aimsir17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0432FF"/>
                          </a:solidFill>
                        </a:rPr>
                        <a:t>ggplot2</a:t>
                      </a:r>
                      <a:r>
                        <a:rPr lang="en-US" dirty="0"/>
                        <a:t> is tidy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66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00FF"/>
                </a:solidFill>
              </a:rPr>
              <a:t>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93979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“The simple graph has brought more information to the data analyst’s mind that any other device.” – John </a:t>
            </a:r>
            <a:r>
              <a:rPr lang="en-US" sz="2400" dirty="0" err="1">
                <a:solidFill>
                  <a:srgbClr val="0000FF"/>
                </a:solidFill>
              </a:rPr>
              <a:t>Tukey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2-27 21.10.1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1981200" y="2425170"/>
            <a:ext cx="8153400" cy="37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3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12697</TotalTime>
  <Words>1232</Words>
  <Application>Microsoft Macintosh PowerPoint</Application>
  <PresentationFormat>Widescreen</PresentationFormat>
  <Paragraphs>235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Topic 2: Exploratory Data Analysis</vt:lpstr>
      <vt:lpstr>Course Overview</vt:lpstr>
      <vt:lpstr>Data Frames/Tibbles</vt:lpstr>
      <vt:lpstr>tibble abbreviations (variable types)</vt:lpstr>
      <vt:lpstr>Challenge 2.1</vt:lpstr>
      <vt:lpstr>Exploratory Data Aanalysis: Goal</vt:lpstr>
      <vt:lpstr>Data Exploration</vt:lpstr>
      <vt:lpstr>Defining Important Terms (Wickham and Grolemund)</vt:lpstr>
      <vt:lpstr>Data Visualisation with ggplot2</vt:lpstr>
      <vt:lpstr>Fuel Economy Data Set (ggplot2::mpg)</vt:lpstr>
      <vt:lpstr>First Steps</vt:lpstr>
      <vt:lpstr>Selecting data</vt:lpstr>
      <vt:lpstr>Creating a ggplot</vt:lpstr>
      <vt:lpstr>Interpreting the plot</vt:lpstr>
      <vt:lpstr>Challenge 2.2</vt:lpstr>
      <vt:lpstr>(2) Aesthetic Mappings</vt:lpstr>
      <vt:lpstr>PowerPoint Presentation</vt:lpstr>
      <vt:lpstr>PowerPoint Presentation</vt:lpstr>
      <vt:lpstr>Challenge 2.3</vt:lpstr>
      <vt:lpstr>(3) Common Problems</vt:lpstr>
      <vt:lpstr>(4) Facets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2.4</vt:lpstr>
      <vt:lpstr>(5) Geometric Objects</vt:lpstr>
      <vt:lpstr>geom</vt:lpstr>
      <vt:lpstr>Sample plot geoms</vt:lpstr>
      <vt:lpstr>Examples of using different geoms</vt:lpstr>
      <vt:lpstr>Challenge 2.5</vt:lpstr>
      <vt:lpstr>Challenge 2.4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441</cp:revision>
  <cp:lastPrinted>2020-11-24T11:26:30Z</cp:lastPrinted>
  <dcterms:created xsi:type="dcterms:W3CDTF">2016-06-27T07:49:28Z</dcterms:created>
  <dcterms:modified xsi:type="dcterms:W3CDTF">2021-03-18T08:30:32Z</dcterms:modified>
</cp:coreProperties>
</file>